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68" r:id="rId6"/>
    <p:sldId id="259" r:id="rId7"/>
    <p:sldId id="270" r:id="rId8"/>
    <p:sldId id="271" r:id="rId9"/>
    <p:sldId id="260" r:id="rId10"/>
    <p:sldId id="261" r:id="rId11"/>
    <p:sldId id="262" r:id="rId12"/>
    <p:sldId id="263" r:id="rId13"/>
    <p:sldId id="276" r:id="rId14"/>
    <p:sldId id="272" r:id="rId15"/>
    <p:sldId id="273" r:id="rId16"/>
    <p:sldId id="274" r:id="rId17"/>
    <p:sldId id="275" r:id="rId18"/>
    <p:sldId id="265" r:id="rId19"/>
    <p:sldId id="267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70"/>
    <p:restoredTop sz="95814"/>
  </p:normalViewPr>
  <p:slideViewPr>
    <p:cSldViewPr snapToGrid="0" snapToObjects="1">
      <p:cViewPr varScale="1">
        <p:scale>
          <a:sx n="107" d="100"/>
          <a:sy n="107" d="100"/>
        </p:scale>
        <p:origin x="1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zelwat/Desktop/Mini%20competition/Rossman_sales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zelwat/Desktop/Mini%20competition/Rossman_sales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B0-3748-BD5E-C4F403077B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B0-3748-BD5E-C4F403077B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9B0-3748-BD5E-C4F403077B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B0-3748-BD5E-C4F403077B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602</c:v>
                </c:pt>
                <c:pt idx="1">
                  <c:v>17</c:v>
                </c:pt>
                <c:pt idx="2">
                  <c:v>148</c:v>
                </c:pt>
                <c:pt idx="3">
                  <c:v>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9B0-3748-BD5E-C4F403077B8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586175349241841"/>
          <c:y val="0.27329126667051235"/>
          <c:w val="0.13291274889697424"/>
          <c:h val="0.482957791295513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'Pie Chart'!$I$1</c:f>
              <c:strCache>
                <c:ptCount val="1"/>
                <c:pt idx="0">
                  <c:v>Assortment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8B-9A49-8BA6-30517542C6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8B-9A49-8BA6-30517542C6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8B-9A49-8BA6-30517542C6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'Pie Chart'!$I$2:$I$4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'Pie Chart'!$J$2:$J$4</c:f>
              <c:numCache>
                <c:formatCode>General</c:formatCode>
                <c:ptCount val="3"/>
                <c:pt idx="0">
                  <c:v>593</c:v>
                </c:pt>
                <c:pt idx="1">
                  <c:v>9</c:v>
                </c:pt>
                <c:pt idx="2">
                  <c:v>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C8B-9A49-8BA6-30517542C6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802574616057135"/>
          <c:y val="0.35617239095153602"/>
          <c:w val="0.12766633708434988"/>
          <c:h val="0.424026069316524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0CD2-EEC5-2D42-BC70-B2B7C10A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749" y="2157537"/>
            <a:ext cx="8679915" cy="1748729"/>
          </a:xfrm>
        </p:spPr>
        <p:txBody>
          <a:bodyPr>
            <a:noAutofit/>
          </a:bodyPr>
          <a:lstStyle/>
          <a:p>
            <a:r>
              <a:rPr lang="en-DE" sz="6500" b="1" dirty="0"/>
              <a:t>Rossman Store Sales </a:t>
            </a:r>
            <a:br>
              <a:rPr lang="en-DE" sz="6500" b="1" dirty="0"/>
            </a:br>
            <a:r>
              <a:rPr lang="en-DE" sz="6500" b="1" dirty="0"/>
              <a:t>Mini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7DAD6-1A3D-5249-9892-9D6E85EFD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500" dirty="0">
                <a:latin typeface="Arial" panose="020B0604020202020204" pitchFamily="34" charset="0"/>
                <a:cs typeface="Arial" panose="020B0604020202020204" pitchFamily="34" charset="0"/>
              </a:rPr>
              <a:t>DSR Batch 28 – Team 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By Jose Javier Rico Soldado, </a:t>
            </a:r>
            <a:r>
              <a:rPr lang="en-GB" sz="2500" dirty="0" err="1">
                <a:latin typeface="Arial" panose="020B0604020202020204" pitchFamily="34" charset="0"/>
                <a:cs typeface="Arial" panose="020B0604020202020204" pitchFamily="34" charset="0"/>
              </a:rPr>
              <a:t>Eero</a:t>
            </a: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 Olli &amp; Hazel Wat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25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500" dirty="0" err="1">
                <a:latin typeface="Arial" panose="020B0604020202020204" pitchFamily="34" charset="0"/>
                <a:cs typeface="Arial" panose="020B0604020202020204" pitchFamily="34" charset="0"/>
              </a:rPr>
              <a:t>eeroolli</a:t>
            </a: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/RossmannSalesTeam3 </a:t>
            </a:r>
            <a:endParaRPr lang="en-DE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BF27D-5DB4-C54C-8859-94208649B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432" y="4186990"/>
            <a:ext cx="2496599" cy="2671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A55C1-4C9A-334B-8BFF-F3568B8E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" y="4395537"/>
            <a:ext cx="2608895" cy="2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8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B272-CEE7-0641-940E-506717E2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21" y="395395"/>
            <a:ext cx="11615789" cy="679025"/>
          </a:xfrm>
        </p:spPr>
        <p:txBody>
          <a:bodyPr>
            <a:normAutofit fontScale="90000"/>
          </a:bodyPr>
          <a:lstStyle/>
          <a:p>
            <a:r>
              <a:rPr lang="en-DE" b="1" u="sng" dirty="0">
                <a:solidFill>
                  <a:schemeClr val="tx1"/>
                </a:solidFill>
              </a:rPr>
              <a:t>Average customer sales with/without Promo (Year) c, a, d, b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724A86-E00A-F14C-BADD-68D84300B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23010"/>
            <a:ext cx="12192000" cy="5623938"/>
          </a:xfrm>
        </p:spPr>
      </p:pic>
    </p:spTree>
    <p:extLst>
      <p:ext uri="{BB962C8B-B14F-4D97-AF65-F5344CB8AC3E}">
        <p14:creationId xmlns:p14="http://schemas.microsoft.com/office/powerpoint/2010/main" val="243877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840F0-A5B5-274A-A111-F0CC1655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51" y="212515"/>
            <a:ext cx="11798669" cy="690455"/>
          </a:xfrm>
        </p:spPr>
        <p:txBody>
          <a:bodyPr>
            <a:normAutofit fontScale="90000"/>
          </a:bodyPr>
          <a:lstStyle/>
          <a:p>
            <a:r>
              <a:rPr lang="en-DE" dirty="0">
                <a:solidFill>
                  <a:schemeClr val="tx1"/>
                </a:solidFill>
              </a:rPr>
              <a:t>Average Sales per Store Type per month (Type c, a, d &amp; b)</a:t>
            </a:r>
            <a:br>
              <a:rPr lang="en-DE" dirty="0">
                <a:solidFill>
                  <a:schemeClr val="tx1"/>
                </a:solidFill>
              </a:rPr>
            </a:br>
            <a:r>
              <a:rPr lang="en-DE" dirty="0">
                <a:solidFill>
                  <a:schemeClr val="tx1"/>
                </a:solidFill>
              </a:rPr>
              <a:t>(Weekly data – Mon, Tue, Wed, Thu, Fri, Sat &amp; Sun) 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D6462-C5DA-B942-AB4B-433CC9466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7271"/>
            <a:ext cx="12192000" cy="5840730"/>
          </a:xfrm>
        </p:spPr>
      </p:pic>
    </p:spTree>
    <p:extLst>
      <p:ext uri="{BB962C8B-B14F-4D97-AF65-F5344CB8AC3E}">
        <p14:creationId xmlns:p14="http://schemas.microsoft.com/office/powerpoint/2010/main" val="224652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14C4-B71E-5545-8F7C-4CF782C05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6E9074-258F-5944-8BE2-43593D0FD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7405"/>
          </a:xfrm>
        </p:spPr>
      </p:pic>
    </p:spTree>
    <p:extLst>
      <p:ext uri="{BB962C8B-B14F-4D97-AF65-F5344CB8AC3E}">
        <p14:creationId xmlns:p14="http://schemas.microsoft.com/office/powerpoint/2010/main" val="3099202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4D19-6C7D-3E49-A69E-826A93A3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58" y="278238"/>
            <a:ext cx="11094821" cy="828667"/>
          </a:xfrm>
        </p:spPr>
        <p:txBody>
          <a:bodyPr>
            <a:normAutofit fontScale="90000"/>
          </a:bodyPr>
          <a:lstStyle/>
          <a:p>
            <a:r>
              <a:rPr lang="en-DE" b="1" dirty="0">
                <a:solidFill>
                  <a:schemeClr val="tx1"/>
                </a:solidFill>
              </a:rPr>
              <a:t>Correlation between different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9C8E8-6EB6-4541-A9B0-F9622D7F8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731" y="1106905"/>
            <a:ext cx="8838531" cy="5621083"/>
          </a:xfrm>
        </p:spPr>
      </p:pic>
    </p:spTree>
    <p:extLst>
      <p:ext uri="{BB962C8B-B14F-4D97-AF65-F5344CB8AC3E}">
        <p14:creationId xmlns:p14="http://schemas.microsoft.com/office/powerpoint/2010/main" val="281871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4A81-D1DE-524C-9780-ED335306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5000" dirty="0"/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F9BF3C-518C-2741-87DB-D292A48F4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105" y="2002149"/>
            <a:ext cx="5255169" cy="35644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92317-E9F6-774F-8903-F861FAEA268B}"/>
              </a:ext>
            </a:extLst>
          </p:cNvPr>
          <p:cNvSpPr txBox="1"/>
          <p:nvPr/>
        </p:nvSpPr>
        <p:spPr>
          <a:xfrm>
            <a:off x="5043863" y="1058778"/>
            <a:ext cx="4668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0" b="1" u="sng" dirty="0"/>
              <a:t>Results: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7298C-D421-2141-BFB4-9A67483F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" y="5473958"/>
            <a:ext cx="2083668" cy="13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5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B2B6-F95B-1A41-B90A-F377B03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5000" dirty="0"/>
              <a:t>Random Forest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0D056C-900E-9E40-9FFE-C02B2F4F3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1634" y="1867324"/>
            <a:ext cx="4949176" cy="177423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140BA6-EE88-B841-8848-887DC5B31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63" b="-329"/>
          <a:stretch/>
        </p:blipFill>
        <p:spPr>
          <a:xfrm>
            <a:off x="8068058" y="4050631"/>
            <a:ext cx="4150305" cy="28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BD0E-70F4-174F-8646-FB7C40E3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5000" dirty="0"/>
              <a:t>FB Prophet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BB1E2A-4BCE-BA49-8531-0065BDA1B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9916" y="866274"/>
            <a:ext cx="7892715" cy="5839326"/>
          </a:xfrm>
        </p:spPr>
      </p:pic>
    </p:spTree>
    <p:extLst>
      <p:ext uri="{BB962C8B-B14F-4D97-AF65-F5344CB8AC3E}">
        <p14:creationId xmlns:p14="http://schemas.microsoft.com/office/powerpoint/2010/main" val="212901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8636-7E65-3347-AC27-33710A1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5900" dirty="0"/>
              <a:t>Boost Gradient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B901EE-FAC7-0E40-AC92-85291432C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8126" y="1712159"/>
            <a:ext cx="7663874" cy="3309019"/>
          </a:xfrm>
        </p:spPr>
      </p:pic>
      <p:pic>
        <p:nvPicPr>
          <p:cNvPr id="8" name="Graphic 7" descr="Ribbon">
            <a:extLst>
              <a:ext uri="{FF2B5EF4-FFF2-40B4-BE49-F238E27FC236}">
                <a16:creationId xmlns:a16="http://schemas.microsoft.com/office/drawing/2014/main" id="{A63DE768-61E9-FC46-9C39-B597A330D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8698" y="5081336"/>
            <a:ext cx="914400" cy="914400"/>
          </a:xfrm>
          <a:prstGeom prst="rect">
            <a:avLst/>
          </a:prstGeom>
        </p:spPr>
      </p:pic>
      <p:pic>
        <p:nvPicPr>
          <p:cNvPr id="11" name="Graphic 10" descr="Ribbon">
            <a:extLst>
              <a:ext uri="{FF2B5EF4-FFF2-40B4-BE49-F238E27FC236}">
                <a16:creationId xmlns:a16="http://schemas.microsoft.com/office/drawing/2014/main" id="{7583A0DD-E497-3741-A1FF-EC7DEBA9A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6737" y="5073316"/>
            <a:ext cx="914400" cy="914400"/>
          </a:xfrm>
          <a:prstGeom prst="rect">
            <a:avLst/>
          </a:prstGeom>
        </p:spPr>
      </p:pic>
      <p:pic>
        <p:nvPicPr>
          <p:cNvPr id="12" name="Graphic 11" descr="Ribbon">
            <a:extLst>
              <a:ext uri="{FF2B5EF4-FFF2-40B4-BE49-F238E27FC236}">
                <a16:creationId xmlns:a16="http://schemas.microsoft.com/office/drawing/2014/main" id="{9E2A9AAA-C665-8C4D-B81D-C8C19F4AB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4507" y="50813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1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9B42-BC2C-2E4F-8BC0-5F989E5F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A2E00-E55A-9347-817B-6B2829F0A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021" y="914149"/>
            <a:ext cx="10266947" cy="5358314"/>
          </a:xfrm>
        </p:spPr>
      </p:pic>
    </p:spTree>
    <p:extLst>
      <p:ext uri="{BB962C8B-B14F-4D97-AF65-F5344CB8AC3E}">
        <p14:creationId xmlns:p14="http://schemas.microsoft.com/office/powerpoint/2010/main" val="3996045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A077-B8A2-0842-82C8-1EC29662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A3370-F9CC-D54F-8E62-20B70A47F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0" y="742366"/>
            <a:ext cx="5741009" cy="530550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54434E-FA7E-9842-BB84-635627D2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99252"/>
            <a:ext cx="5598695" cy="52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2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E981-C883-6F4C-9CC0-40A2CDAD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5B9CA-7435-4942-BDF8-CD3147094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54284-F314-D941-A989-29CDD375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31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1185-D5C5-2447-964D-80C9A025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6000" dirty="0"/>
              <a:t>The End.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B65618-8710-044C-B053-571E1A7A7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7358" y="256675"/>
            <a:ext cx="7594641" cy="6320588"/>
          </a:xfrm>
        </p:spPr>
      </p:pic>
    </p:spTree>
    <p:extLst>
      <p:ext uri="{BB962C8B-B14F-4D97-AF65-F5344CB8AC3E}">
        <p14:creationId xmlns:p14="http://schemas.microsoft.com/office/powerpoint/2010/main" val="129271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46A0-D658-0A46-937A-82D68298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1FA8B-3CE4-A94F-8E66-92F9A1932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2400" b="1" u="sng" dirty="0"/>
              <a:t>Appproach:</a:t>
            </a:r>
          </a:p>
          <a:p>
            <a:pPr marL="0" indent="0">
              <a:buNone/>
            </a:pPr>
            <a:r>
              <a:rPr lang="en-DE" sz="2400" dirty="0"/>
              <a:t>1. First off, split the data  (Best Practice)</a:t>
            </a:r>
          </a:p>
          <a:p>
            <a:pPr lvl="1">
              <a:buFontTx/>
              <a:buChar char="-"/>
            </a:pPr>
            <a:r>
              <a:rPr lang="en-DE" sz="2400" dirty="0"/>
              <a:t>Test : 20 %; Train: 80%  </a:t>
            </a:r>
          </a:p>
          <a:p>
            <a:pPr marL="0" indent="0">
              <a:buNone/>
            </a:pPr>
            <a:r>
              <a:rPr lang="en-DE" sz="2400" dirty="0"/>
              <a:t>2. Clean the data  </a:t>
            </a:r>
          </a:p>
          <a:p>
            <a:pPr marL="0" indent="0">
              <a:buNone/>
            </a:pPr>
            <a:r>
              <a:rPr lang="en-DE" sz="2400" dirty="0"/>
              <a:t>3. Model execution</a:t>
            </a:r>
          </a:p>
          <a:p>
            <a:pPr marL="0" indent="0">
              <a:buNone/>
            </a:pPr>
            <a:r>
              <a:rPr lang="en-DE" sz="2400" b="1" u="sng" dirty="0"/>
              <a:t>Method:</a:t>
            </a:r>
          </a:p>
          <a:p>
            <a:pPr>
              <a:buFontTx/>
              <a:buChar char="-"/>
            </a:pPr>
            <a:r>
              <a:rPr lang="en-DE" sz="2400" dirty="0"/>
              <a:t>Linear Regressor</a:t>
            </a:r>
          </a:p>
          <a:p>
            <a:pPr>
              <a:buFontTx/>
              <a:buChar char="-"/>
            </a:pPr>
            <a:r>
              <a:rPr lang="en-DE" sz="2400" dirty="0"/>
              <a:t>Random Forest</a:t>
            </a:r>
          </a:p>
          <a:p>
            <a:pPr>
              <a:buFontTx/>
              <a:buChar char="-"/>
            </a:pPr>
            <a:r>
              <a:rPr lang="en-DE" sz="2400" dirty="0"/>
              <a:t>FB Prophet</a:t>
            </a:r>
          </a:p>
          <a:p>
            <a:pPr>
              <a:buFontTx/>
              <a:buChar char="-"/>
            </a:pPr>
            <a:r>
              <a:rPr lang="en-DE" sz="2400" dirty="0"/>
              <a:t>XGB Boost</a:t>
            </a:r>
          </a:p>
          <a:p>
            <a:pPr marL="342900" indent="-342900">
              <a:buAutoNum type="arabicPeriod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7168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63-FABE-E144-BCC7-4AAC540A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D11A4-DD72-DB4B-A576-914A646CA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55" y="546527"/>
            <a:ext cx="6972285" cy="6063238"/>
          </a:xfrm>
        </p:spPr>
        <p:txBody>
          <a:bodyPr/>
          <a:lstStyle/>
          <a:p>
            <a:pPr marL="0" indent="0">
              <a:buNone/>
            </a:pPr>
            <a:r>
              <a:rPr lang="en-DE" sz="3000" b="1" u="sng" dirty="0"/>
              <a:t>Interesting facts:</a:t>
            </a:r>
          </a:p>
          <a:p>
            <a:pPr>
              <a:buFontTx/>
              <a:buChar char="-"/>
            </a:pPr>
            <a:r>
              <a:rPr lang="en-DE" sz="3000" dirty="0"/>
              <a:t>There is 33 records that showed store were opened but no sales. </a:t>
            </a:r>
          </a:p>
          <a:p>
            <a:pPr>
              <a:buFontTx/>
              <a:buChar char="-"/>
            </a:pPr>
            <a:r>
              <a:rPr lang="en-DE" sz="3000" dirty="0"/>
              <a:t>Average customer spent 9.39EUR per transaction</a:t>
            </a:r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pPr>
              <a:buFontTx/>
              <a:buChar char="-"/>
            </a:pPr>
            <a:endParaRPr lang="en-DE" dirty="0"/>
          </a:p>
          <a:p>
            <a:pPr>
              <a:buFontTx/>
              <a:buChar char="-"/>
            </a:pP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C6A88-7B73-DC46-93FB-7F6E450B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847" y="3636034"/>
            <a:ext cx="7512195" cy="237599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C03E020-5F8A-934D-9A9C-2C4C9B751003}"/>
              </a:ext>
            </a:extLst>
          </p:cNvPr>
          <p:cNvSpPr/>
          <p:nvPr/>
        </p:nvSpPr>
        <p:spPr>
          <a:xfrm rot="10800000">
            <a:off x="7114670" y="4619870"/>
            <a:ext cx="914400" cy="10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EFBF6E-B87A-9C49-B5D4-F3DD6805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2" y="962526"/>
            <a:ext cx="4396643" cy="49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D89B-BA6F-D141-83C0-1296F89C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FE2AC-935F-E447-8B44-16074FEDD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6168" y="2998812"/>
            <a:ext cx="7555832" cy="306510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3D9CA-E550-6A48-9F18-A084A9512321}"/>
              </a:ext>
            </a:extLst>
          </p:cNvPr>
          <p:cNvSpPr/>
          <p:nvPr/>
        </p:nvSpPr>
        <p:spPr>
          <a:xfrm>
            <a:off x="6604736" y="3753854"/>
            <a:ext cx="1047348" cy="2186626"/>
          </a:xfrm>
          <a:prstGeom prst="round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FD412-4BD2-0B4E-9A29-F89744247E50}"/>
              </a:ext>
            </a:extLst>
          </p:cNvPr>
          <p:cNvSpPr/>
          <p:nvPr/>
        </p:nvSpPr>
        <p:spPr>
          <a:xfrm>
            <a:off x="4812632" y="1028634"/>
            <a:ext cx="69659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3000" b="1" u="sng" dirty="0"/>
              <a:t>More founding: </a:t>
            </a:r>
          </a:p>
          <a:p>
            <a:r>
              <a:rPr lang="en-DE" sz="3000" dirty="0"/>
              <a:t>- Assortment Type B (Extra) has more sales than Type A(Basis) &amp; Type C (Extended) stores on average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B48EE-A0C9-9D42-8589-1CDD47BA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831"/>
            <a:ext cx="4507832" cy="37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5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A22C-3E4D-F74D-9FA5-3A236493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B59B8-C20C-F548-BD99-83CFD3057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4294" y="2349925"/>
            <a:ext cx="7507705" cy="35209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ED30E-41ED-CE45-ACBC-E7B6F0A36CCB}"/>
              </a:ext>
            </a:extLst>
          </p:cNvPr>
          <p:cNvSpPr txBox="1"/>
          <p:nvPr/>
        </p:nvSpPr>
        <p:spPr>
          <a:xfrm>
            <a:off x="4684295" y="262890"/>
            <a:ext cx="7031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000" b="1" u="sng" dirty="0"/>
              <a:t>Foundings: </a:t>
            </a:r>
          </a:p>
          <a:p>
            <a:r>
              <a:rPr lang="en-DE" sz="3000" dirty="0"/>
              <a:t>- Type B stores has a lot more sales (9911 EUR) than other store stpes on average</a:t>
            </a:r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7B32C8A3-5ED3-C445-9022-D1D7C0A701F5}"/>
              </a:ext>
            </a:extLst>
          </p:cNvPr>
          <p:cNvSpPr/>
          <p:nvPr/>
        </p:nvSpPr>
        <p:spPr>
          <a:xfrm>
            <a:off x="6481011" y="2943562"/>
            <a:ext cx="1032459" cy="2799511"/>
          </a:xfrm>
          <a:prstGeom prst="round1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71507C-0757-F849-A78E-9087986E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4" y="1668546"/>
            <a:ext cx="4064000" cy="35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33B7-D042-2248-99B7-F71E02F6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AED6B-4F72-D94B-9E78-9347F775B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sz="3000" dirty="0"/>
              <a:t>Distribution of store types </a:t>
            </a:r>
          </a:p>
          <a:p>
            <a:endParaRPr lang="en-DE" sz="3000" dirty="0"/>
          </a:p>
          <a:p>
            <a:endParaRPr lang="en-DE" sz="3000" dirty="0"/>
          </a:p>
          <a:p>
            <a:endParaRPr lang="en-DE" sz="3000" dirty="0"/>
          </a:p>
          <a:p>
            <a:endParaRPr lang="en-DE" sz="3000" dirty="0"/>
          </a:p>
          <a:p>
            <a:endParaRPr lang="en-DE" sz="3000" dirty="0"/>
          </a:p>
          <a:p>
            <a:pPr marL="0" indent="0">
              <a:buNone/>
            </a:pPr>
            <a:endParaRPr lang="en-DE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2045C-98E8-834F-AB30-3E2869CB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147" y="1955665"/>
            <a:ext cx="2263608" cy="3514694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9B34D91-4CD9-884F-B35D-C706CD68E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632200"/>
              </p:ext>
            </p:extLst>
          </p:nvPr>
        </p:nvGraphicFramePr>
        <p:xfrm>
          <a:off x="6593305" y="1752600"/>
          <a:ext cx="5454315" cy="4299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16307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D0D36-DB7B-2A4B-8930-99766FE6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77F5F-97B5-7D43-86DF-987C16AE6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sz="3000" dirty="0"/>
              <a:t>Distribution of Assortment </a:t>
            </a:r>
          </a:p>
          <a:p>
            <a:pPr lvl="1"/>
            <a:r>
              <a:rPr lang="en-GB" sz="3000" dirty="0"/>
              <a:t>a = basis</a:t>
            </a:r>
          </a:p>
          <a:p>
            <a:pPr lvl="1"/>
            <a:r>
              <a:rPr lang="en-GB" sz="3000" dirty="0"/>
              <a:t>b = extra</a:t>
            </a:r>
          </a:p>
          <a:p>
            <a:pPr lvl="1"/>
            <a:r>
              <a:rPr lang="en-GB" sz="3000" dirty="0"/>
              <a:t>c = extended</a:t>
            </a:r>
          </a:p>
          <a:p>
            <a:pPr lvl="1"/>
            <a:endParaRPr lang="en-GB" sz="3000" dirty="0"/>
          </a:p>
          <a:p>
            <a:pPr lvl="1"/>
            <a:endParaRPr lang="en-GB" sz="3000" dirty="0"/>
          </a:p>
          <a:p>
            <a:pPr lvl="1"/>
            <a:endParaRPr lang="en-GB" sz="3000" dirty="0"/>
          </a:p>
          <a:p>
            <a:pPr lvl="1"/>
            <a:endParaRPr lang="en-GB" sz="3000" dirty="0"/>
          </a:p>
          <a:p>
            <a:pPr lvl="1"/>
            <a:endParaRPr lang="en-DE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04335-C351-C94E-994B-B1292D8E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546" y="3185024"/>
            <a:ext cx="2523577" cy="286678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5C9F9A0-14B7-2041-A90B-D12EB47C68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800962"/>
              </p:ext>
            </p:extLst>
          </p:nvPr>
        </p:nvGraphicFramePr>
        <p:xfrm>
          <a:off x="6513095" y="2486526"/>
          <a:ext cx="6689558" cy="4371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0266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DDF6-731C-C144-B470-A5D0E82B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44" y="349675"/>
            <a:ext cx="11390046" cy="993350"/>
          </a:xfrm>
        </p:spPr>
        <p:txBody>
          <a:bodyPr>
            <a:normAutofit fontScale="90000"/>
          </a:bodyPr>
          <a:lstStyle/>
          <a:p>
            <a:r>
              <a:rPr lang="en-DE" b="1" u="sng" dirty="0">
                <a:solidFill>
                  <a:schemeClr val="tx1"/>
                </a:solidFill>
              </a:rPr>
              <a:t>Performance of Store Types with/without Promo (Year) c, a, d &amp; b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AECB48-9C23-A341-AB87-CE1130EB2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025"/>
            <a:ext cx="12192000" cy="5471461"/>
          </a:xfrm>
        </p:spPr>
      </p:pic>
    </p:spTree>
    <p:extLst>
      <p:ext uri="{BB962C8B-B14F-4D97-AF65-F5344CB8AC3E}">
        <p14:creationId xmlns:p14="http://schemas.microsoft.com/office/powerpoint/2010/main" val="258450459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783</TotalTime>
  <Words>249</Words>
  <Application>Microsoft Macintosh PowerPoint</Application>
  <PresentationFormat>Widescreen</PresentationFormat>
  <Paragraphs>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 Light</vt:lpstr>
      <vt:lpstr>Rockwell</vt:lpstr>
      <vt:lpstr>Wingdings</vt:lpstr>
      <vt:lpstr>Atlas</vt:lpstr>
      <vt:lpstr>Rossman Store Sales  Mini Competition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of Store Types with/without Promo (Year) c, a, d &amp; b</vt:lpstr>
      <vt:lpstr>Average customer sales with/without Promo (Year) c, a, d, b</vt:lpstr>
      <vt:lpstr>Average Sales per Store Type per month (Type c, a, d &amp; b) (Weekly data – Mon, Tue, Wed, Thu, Fri, Sat &amp; Sun) ) </vt:lpstr>
      <vt:lpstr>PowerPoint Presentation</vt:lpstr>
      <vt:lpstr>Correlation between different columns</vt:lpstr>
      <vt:lpstr>Linear Regression</vt:lpstr>
      <vt:lpstr>Random Forest</vt:lpstr>
      <vt:lpstr>FB Prophet</vt:lpstr>
      <vt:lpstr>Boost Gradient</vt:lpstr>
      <vt:lpstr>PowerPoint Presentation</vt:lpstr>
      <vt:lpstr>PowerPoint Presentation</vt:lpstr>
      <vt:lpstr>The End.</vt:lpstr>
    </vt:vector>
  </TitlesOfParts>
  <Manager>Hazel Wat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Rossman Store Sales  Mini Competition</dc:title>
  <dc:subject/>
  <dc:creator>Hazel Wat</dc:creator>
  <cp:keywords/>
  <dc:description/>
  <cp:lastModifiedBy>Hazel Wat</cp:lastModifiedBy>
  <cp:revision>7</cp:revision>
  <dcterms:created xsi:type="dcterms:W3CDTF">2021-10-28T15:20:07Z</dcterms:created>
  <dcterms:modified xsi:type="dcterms:W3CDTF">2021-10-30T14:25:53Z</dcterms:modified>
  <cp:category/>
</cp:coreProperties>
</file>